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6" r:id="rId6"/>
    <p:sldId id="304" r:id="rId7"/>
    <p:sldId id="306" r:id="rId8"/>
    <p:sldId id="307" r:id="rId9"/>
    <p:sldId id="269" r:id="rId10"/>
    <p:sldId id="270" r:id="rId11"/>
    <p:sldId id="308" r:id="rId12"/>
    <p:sldId id="286" r:id="rId13"/>
    <p:sldId id="301" r:id="rId14"/>
    <p:sldId id="287" r:id="rId15"/>
    <p:sldId id="302" r:id="rId16"/>
    <p:sldId id="259" r:id="rId17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AD1F03-8D53-4DB5-AD42-DC41B6FE37E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88A24-D241-43B8-AD13-8EC77319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9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58026-4F44-485B-AB64-800F9DDA543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565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9" y="6659565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F59C4-BCA7-4DBE-834E-9169816E5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Administration:</a:t>
            </a:r>
            <a:r>
              <a:rPr lang="en-US" baseline="0" dirty="0"/>
              <a:t> Marty Richburg, </a:t>
            </a:r>
            <a:r>
              <a:rPr lang="en-US" baseline="0" dirty="0" err="1"/>
              <a:t>Nila</a:t>
            </a:r>
            <a:r>
              <a:rPr lang="en-US" baseline="0" dirty="0"/>
              <a:t> Burt, Nathan Laney, Ricky Stone, and Leslie Cooper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Guidance: Teresa Dean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Department Chairs: Tabitha </a:t>
            </a:r>
            <a:r>
              <a:rPr lang="en-US" baseline="0" dirty="0" err="1"/>
              <a:t>Ginther</a:t>
            </a:r>
            <a:r>
              <a:rPr lang="en-US" baseline="0" dirty="0"/>
              <a:t>, Anna </a:t>
            </a:r>
            <a:r>
              <a:rPr lang="en-US" baseline="0" dirty="0" err="1"/>
              <a:t>Mion</a:t>
            </a:r>
            <a:r>
              <a:rPr lang="en-US" baseline="0" dirty="0"/>
              <a:t>, Natalie </a:t>
            </a:r>
            <a:r>
              <a:rPr lang="en-US" baseline="0" dirty="0" err="1"/>
              <a:t>Teasley</a:t>
            </a:r>
            <a:r>
              <a:rPr lang="en-US" baseline="0" dirty="0"/>
              <a:t>, Sara Winchester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736B7-15EC-4DBF-907C-AA27735BE7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7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778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71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6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D163C7-D774-4A40-B238-6D5B3459E39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D7ABE6-78E3-4D2B-B530-5517F39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" y="2176190"/>
            <a:ext cx="2806385" cy="1764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20"/>
            <a:ext cx="9144000" cy="2387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</a:rPr>
              <a:t>School Improvement </a:t>
            </a:r>
            <a:b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</a:rPr>
              <a:t>Plan </a:t>
            </a:r>
            <a:r>
              <a:rPr lang="en-US" sz="6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FY21-22 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</a:rPr>
              <a:t>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476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Northside </a:t>
            </a:r>
            <a:r>
              <a:rPr lang="en-US" sz="4400" dirty="0" smtClean="0">
                <a:solidFill>
                  <a:srgbClr val="002060"/>
                </a:solidFill>
              </a:rPr>
              <a:t>High School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“Setting the Foundation of excellence”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23" y="0"/>
            <a:ext cx="9601200" cy="14859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37" y="1448921"/>
            <a:ext cx="9601200" cy="3581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will be instructed by leadership team members on student reflection and ownership of the core 4.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team members will instruct teachers on student reflection sheet instructional uses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complete 1 reflection form for each of their classes during 1</a:t>
            </a:r>
            <a:r>
              <a:rPr lang="en-US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Period Class 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will conference with a targeted 20% of their students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will meet with departments to discuss progress of reflections and communication efforts to determine next steps.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5A3F8-5709-4273-B518-0A94835A9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07" y="4759486"/>
            <a:ext cx="2480740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SIP Goal #2 – 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FY22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991" y="125217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May 2024, 100% of teachers will be trained on processes and procedures to improve collaborative and stakeholder communication as evidenced by increased student attendance, a reduction in disciplinary referrals, and increased student self-reflection and ownership.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88" y="4376961"/>
            <a:ext cx="2855079" cy="17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F189C-89A2-47E3-A6A5-41C9DE652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45" y="4719305"/>
            <a:ext cx="2480740" cy="1559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32" y="281082"/>
            <a:ext cx="9601200" cy="14859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68" y="1587629"/>
            <a:ext cx="9601200" cy="3581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 will review the policies and procedures for 2021-2022 with teachers 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instruct students on policies and procedures for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Northside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School will implement a new school wide App for communicating with all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9601200" cy="1485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FY 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 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PL Day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56" y="1190415"/>
            <a:ext cx="9824484" cy="43590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Professional Development Days: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rgbClr val="002060"/>
                </a:solidFill>
              </a:rPr>
              <a:t>August: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1. Present </a:t>
            </a:r>
            <a:r>
              <a:rPr lang="en-US" sz="1400" dirty="0">
                <a:solidFill>
                  <a:srgbClr val="002060"/>
                </a:solidFill>
              </a:rPr>
              <a:t>School </a:t>
            </a:r>
            <a:r>
              <a:rPr lang="en-US" sz="1400" dirty="0" smtClean="0">
                <a:solidFill>
                  <a:srgbClr val="002060"/>
                </a:solidFill>
              </a:rPr>
              <a:t>Improvement Plan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2. Pre-Assessment Policies and Procedures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3. Deliver Policies and Procedures – “Laying the Foundation”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4. Post-Assessment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u="sng" dirty="0" smtClean="0">
                <a:solidFill>
                  <a:srgbClr val="002060"/>
                </a:solidFill>
              </a:rPr>
              <a:t>October</a:t>
            </a:r>
            <a:r>
              <a:rPr lang="en-US" sz="1400" b="1" u="sng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1.  </a:t>
            </a:r>
            <a:r>
              <a:rPr lang="en-US" sz="1400" dirty="0" smtClean="0">
                <a:solidFill>
                  <a:srgbClr val="002060"/>
                </a:solidFill>
              </a:rPr>
              <a:t>Deliver Instructional Core 4 – Student Reflection and Ownership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2.  </a:t>
            </a:r>
            <a:r>
              <a:rPr lang="en-US" sz="1400" dirty="0" smtClean="0">
                <a:solidFill>
                  <a:srgbClr val="002060"/>
                </a:solidFill>
              </a:rPr>
              <a:t>Reflection Sheet – Teachers can begin 1-1 Conferencing 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3.  Review Discipline Data</a:t>
            </a:r>
          </a:p>
          <a:p>
            <a:pPr marL="0" indent="0">
              <a:buNone/>
            </a:pPr>
            <a:r>
              <a:rPr lang="en-US" sz="1400" b="1" u="sng" dirty="0" smtClean="0">
                <a:solidFill>
                  <a:srgbClr val="002060"/>
                </a:solidFill>
              </a:rPr>
              <a:t>January: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1</a:t>
            </a:r>
            <a:r>
              <a:rPr lang="en-US" sz="1400" dirty="0">
                <a:solidFill>
                  <a:srgbClr val="002060"/>
                </a:solidFill>
              </a:rPr>
              <a:t>.  Teachers Hold 1-1 Conferences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2.  </a:t>
            </a:r>
            <a:r>
              <a:rPr lang="en-US" sz="1400" dirty="0" smtClean="0">
                <a:solidFill>
                  <a:srgbClr val="002060"/>
                </a:solidFill>
              </a:rPr>
              <a:t>Reflection Sheet Best Practices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3.  </a:t>
            </a:r>
            <a:r>
              <a:rPr lang="en-US" sz="1400" dirty="0" smtClean="0">
                <a:solidFill>
                  <a:srgbClr val="002060"/>
                </a:solidFill>
              </a:rPr>
              <a:t>Departmental Best Practices / Review Data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08" y="4078514"/>
            <a:ext cx="2948255" cy="18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3291"/>
            <a:ext cx="9144000" cy="11546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Franklin Gothic Heavy" panose="020B0903020102020204" pitchFamily="34" charset="0"/>
              </a:rPr>
              <a:t>                 </a:t>
            </a:r>
            <a:r>
              <a:rPr lang="en-US" b="1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2021-2022</a:t>
            </a:r>
            <a:endParaRPr lang="en-US" b="1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231621"/>
            <a:ext cx="9144000" cy="4142509"/>
          </a:xfrm>
        </p:spPr>
        <p:txBody>
          <a:bodyPr>
            <a:normAutofit fontScale="40000" lnSpcReduction="20000"/>
          </a:bodyPr>
          <a:lstStyle/>
          <a:p>
            <a:endParaRPr lang="en-US" sz="6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School </a:t>
            </a:r>
            <a:r>
              <a:rPr lang="en-US" sz="6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Improvement Planning </a:t>
            </a:r>
            <a:r>
              <a:rPr lang="en-US" sz="6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Committee</a:t>
            </a:r>
            <a:endParaRPr lang="en-US" sz="6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pPr algn="l"/>
            <a:r>
              <a:rPr lang="en-US" sz="36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	</a:t>
            </a:r>
            <a:endParaRPr lang="en-US" sz="3600" dirty="0" smtClean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l"/>
            <a:endParaRPr lang="en-US" sz="36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l"/>
            <a:r>
              <a:rPr lang="en-US" sz="36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	</a:t>
            </a:r>
            <a:r>
              <a:rPr lang="en-US" sz="45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Sara Kraus</a:t>
            </a:r>
            <a:r>
              <a:rPr lang="en-US" sz="45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			</a:t>
            </a:r>
            <a:r>
              <a:rPr lang="en-US" sz="45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Barbara Lowe</a:t>
            </a:r>
            <a:endParaRPr lang="en-US" sz="45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l"/>
            <a:r>
              <a:rPr lang="en-US" sz="45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	Marty Richburg		</a:t>
            </a:r>
            <a:r>
              <a:rPr lang="en-US" sz="45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Chelsie Rogers </a:t>
            </a:r>
          </a:p>
          <a:p>
            <a:pPr algn="l"/>
            <a:r>
              <a:rPr lang="en-US" sz="45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    	</a:t>
            </a:r>
            <a:r>
              <a:rPr lang="en-US" sz="45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Jennifer Sparks-Grizzard </a:t>
            </a:r>
            <a:r>
              <a:rPr lang="en-US" sz="45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	Melissa </a:t>
            </a:r>
            <a:r>
              <a:rPr lang="en-US" sz="45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Seckinger </a:t>
            </a:r>
            <a:endParaRPr lang="en-US" sz="4500" dirty="0" smtClean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l"/>
            <a:r>
              <a:rPr lang="en-US" sz="45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	Natalie Teasley			</a:t>
            </a:r>
            <a:r>
              <a:rPr lang="en-US" sz="45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S</a:t>
            </a:r>
            <a:r>
              <a:rPr lang="en-US" sz="45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ara </a:t>
            </a:r>
            <a:r>
              <a:rPr lang="en-US" sz="45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Winchester</a:t>
            </a:r>
          </a:p>
          <a:p>
            <a:pPr algn="l"/>
            <a:endParaRPr lang="en-US" sz="36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l"/>
            <a:r>
              <a:rPr lang="en-US" dirty="0">
                <a:latin typeface="Franklin Gothic Demi" panose="020B0703020102020204" pitchFamily="34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918" y="147918"/>
            <a:ext cx="11900647" cy="6548718"/>
          </a:xfrm>
          <a:prstGeom prst="rect">
            <a:avLst/>
          </a:prstGeom>
          <a:noFill/>
          <a:ln w="314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918" y="147918"/>
            <a:ext cx="11900647" cy="65487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560" y="368042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2020-2021 Recap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en-US" sz="27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664" y="1648932"/>
            <a:ext cx="9601200" cy="3560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Overarching Needs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Student </a:t>
            </a:r>
            <a:r>
              <a:rPr lang="en-US" sz="1800" dirty="0">
                <a:solidFill>
                  <a:srgbClr val="002060"/>
                </a:solidFill>
              </a:rPr>
              <a:t>Self-Sufficiency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Personalized Learning Skills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Student Attendance</a:t>
            </a:r>
          </a:p>
          <a:p>
            <a:r>
              <a:rPr lang="en-US" sz="1800" dirty="0">
                <a:solidFill>
                  <a:srgbClr val="002060"/>
                </a:solidFill>
              </a:rPr>
              <a:t>Move Toward </a:t>
            </a:r>
            <a:r>
              <a:rPr lang="en-US" sz="1800" dirty="0" smtClean="0">
                <a:solidFill>
                  <a:srgbClr val="002060"/>
                </a:solidFill>
              </a:rPr>
              <a:t>Independence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Student Awareness of Learning Styles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Student Literacy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Student Defiance Referrals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Student </a:t>
            </a:r>
            <a:r>
              <a:rPr lang="en-US" sz="1800" dirty="0">
                <a:solidFill>
                  <a:srgbClr val="002060"/>
                </a:solidFill>
              </a:rPr>
              <a:t>/ Teacher Interactions / </a:t>
            </a:r>
            <a:r>
              <a:rPr lang="en-US" sz="1800" dirty="0" smtClean="0">
                <a:solidFill>
                  <a:srgbClr val="002060"/>
                </a:solidFill>
              </a:rPr>
              <a:t>Predictions</a:t>
            </a: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26" y="685800"/>
            <a:ext cx="3322801" cy="20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676" y="-96074"/>
            <a:ext cx="9601200" cy="181927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FY 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20-21 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PL Day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5" y="613186"/>
            <a:ext cx="7271550" cy="4808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Development Days: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School Improvement </a:t>
            </a:r>
            <a:r>
              <a:rPr 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 the 2 Forces – Expectations and Interactions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Amie Dean Presentation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 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PBIS Presentation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Reflections – 2 Per 9 Weeks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Canvas Presentation on Conference Form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Review Discipline Data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Hold 1-1 Conferences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Complete PBIS Survey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Best Practices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62" y="3843004"/>
            <a:ext cx="3322801" cy="20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" y="2176190"/>
            <a:ext cx="2806385" cy="1764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20"/>
            <a:ext cx="9144000" cy="2387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</a:rPr>
              <a:t>School Improvement </a:t>
            </a:r>
            <a:b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6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2021-2022</a:t>
            </a:r>
            <a:endParaRPr lang="en-US" sz="6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476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“Setting the Foundation”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80" y="20138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Overarching Needs</a:t>
            </a:r>
            <a:b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CNA 2021-2022</a:t>
            </a:r>
            <a:endParaRPr lang="en-US" sz="27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664" y="1648932"/>
            <a:ext cx="9601200" cy="356013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Self-Sufficiency</a:t>
            </a:r>
          </a:p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Personalized Learning Skills</a:t>
            </a:r>
          </a:p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Attendance</a:t>
            </a:r>
          </a:p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 Toward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 and Procedures – “Set Foundation”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Teacher Interactions / Predictions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69" y="841829"/>
            <a:ext cx="3074658" cy="19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94" y="308545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Overarching Needs</a:t>
            </a:r>
            <a:b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en-US" sz="27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85364" y="2018931"/>
            <a:ext cx="3621272" cy="4351338"/>
          </a:xfrm>
          <a:blipFill>
            <a:blip r:embed="rId2">
              <a:alphaModFix amt="8000"/>
            </a:blip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Improve attendance and </a:t>
            </a:r>
            <a:r>
              <a:rPr lang="en-US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tardies</a:t>
            </a:r>
            <a:endParaRPr lang="en-US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Learning and behavior should be a focus for students</a:t>
            </a:r>
          </a:p>
          <a:p>
            <a:r>
              <a:rPr lang="en-US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Firm grasp of policies, procedures and expectations</a:t>
            </a:r>
            <a:endParaRPr lang="en-US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Create and plan for goals</a:t>
            </a:r>
          </a:p>
          <a:p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Identify, adapt, and monitor study habits</a:t>
            </a:r>
          </a:p>
          <a:p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Reflect on effort and results.</a:t>
            </a:r>
          </a:p>
          <a:p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Improve teacher/student dialogue regarding the learning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59" y="52897"/>
            <a:ext cx="3322801" cy="2089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92" y="1097565"/>
            <a:ext cx="27857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How can we help our students (and Teachers) </a:t>
            </a:r>
            <a:r>
              <a:rPr lang="en-US" sz="28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understand expectations, become self-sufficient, and personalize </a:t>
            </a:r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their </a:t>
            </a:r>
            <a:r>
              <a:rPr lang="en-US" sz="28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learning?</a:t>
            </a:r>
            <a:endParaRPr lang="en-US" sz="28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74195" y="2397882"/>
            <a:ext cx="3004582" cy="3081595"/>
          </a:xfrm>
          <a:prstGeom prst="rect">
            <a:avLst/>
          </a:prstGeom>
          <a:blipFill>
            <a:blip r:embed="rId2">
              <a:alphaModFix amt="8000"/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STUDENT / TEACHER INTERACTIONS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SELF-REGULATED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073140" y="3091740"/>
            <a:ext cx="1272807" cy="1116457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785471" y="3101401"/>
            <a:ext cx="1272807" cy="1116457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9601200" cy="14859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2021-2022 Goals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56" y="1166648"/>
            <a:ext cx="9824484" cy="34967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a foundation of excellence that will carry us for years to follow – 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loftier the building, the deeper the foundation must be laid” – Thomas a. Kempis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for student/teacher reflection and interaction, so students may gain a sense of ownership of their education – </a:t>
            </a:r>
            <a:r>
              <a:rPr lang="en-US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do not learn from experience.  We learn from reflecting on experience” – John Dewey</a:t>
            </a:r>
            <a:endParaRPr lang="en-US" sz="2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90" y="4467397"/>
            <a:ext cx="2948255" cy="18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</a:rPr>
              <a:t>SIP Goal #1 – 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FY22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825" y="149246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May 2024, 100% of teachers will be trained in two areas of the Core Four for Personalized Learning, Data-Driven Decisions and Student Reflections and Ownership, and will implement with 90% fidelity as evidenced through submitted lesson plans and 1-1 student-teacher conference logs.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845" y="4612341"/>
            <a:ext cx="2480740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CA61A3C42F34FB0E40655D1A40A9C" ma:contentTypeVersion="12" ma:contentTypeDescription="Create a new document." ma:contentTypeScope="" ma:versionID="bd505fecfecde299755cb631aaade565">
  <xsd:schema xmlns:xsd="http://www.w3.org/2001/XMLSchema" xmlns:xs="http://www.w3.org/2001/XMLSchema" xmlns:p="http://schemas.microsoft.com/office/2006/metadata/properties" xmlns:ns3="28b7169f-9cd6-45fa-9eb3-6fdb0d86a43c" xmlns:ns4="30fc8842-42ba-4900-9642-3cd796c98d13" targetNamespace="http://schemas.microsoft.com/office/2006/metadata/properties" ma:root="true" ma:fieldsID="769fcd754a55dc3aaa8334979644fede" ns3:_="" ns4:_="">
    <xsd:import namespace="28b7169f-9cd6-45fa-9eb3-6fdb0d86a43c"/>
    <xsd:import namespace="30fc8842-42ba-4900-9642-3cd796c98d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7169f-9cd6-45fa-9eb3-6fdb0d86a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c8842-42ba-4900-9642-3cd796c98d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179BA1-1E20-459B-BACE-2E3FDA91B4AC}">
  <ds:schemaRefs>
    <ds:schemaRef ds:uri="http://purl.org/dc/elements/1.1/"/>
    <ds:schemaRef ds:uri="http://schemas.microsoft.com/office/2006/metadata/properties"/>
    <ds:schemaRef ds:uri="28b7169f-9cd6-45fa-9eb3-6fdb0d86a43c"/>
    <ds:schemaRef ds:uri="30fc8842-42ba-4900-9642-3cd796c98d1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83E5AF-966E-4736-B7D2-9F21DDE41A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1C6F05-633F-4AF0-8B35-678925799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b7169f-9cd6-45fa-9eb3-6fdb0d86a43c"/>
    <ds:schemaRef ds:uri="30fc8842-42ba-4900-9642-3cd796c98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38824</TotalTime>
  <Words>700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Franklin Gothic Demi</vt:lpstr>
      <vt:lpstr>Franklin Gothic Heavy</vt:lpstr>
      <vt:lpstr>Impact</vt:lpstr>
      <vt:lpstr>Wingdings</vt:lpstr>
      <vt:lpstr>Main Event</vt:lpstr>
      <vt:lpstr>School Improvement  Plan FY21-22 Review</vt:lpstr>
      <vt:lpstr>                 2021-2022</vt:lpstr>
      <vt:lpstr>2020-2021 Recap </vt:lpstr>
      <vt:lpstr>FY 20-21 PL Day Focus</vt:lpstr>
      <vt:lpstr>School Improvement  2021-2022</vt:lpstr>
      <vt:lpstr>Overarching Needs CNA 2021-2022</vt:lpstr>
      <vt:lpstr>Overarching Needs </vt:lpstr>
      <vt:lpstr>2021-2022 Goals</vt:lpstr>
      <vt:lpstr>SIP Goal #1 – FY22</vt:lpstr>
      <vt:lpstr>Action Steps</vt:lpstr>
      <vt:lpstr>SIP Goal #2 – FY22</vt:lpstr>
      <vt:lpstr>Action Steps</vt:lpstr>
      <vt:lpstr>FY 22 PL Day Focus</vt:lpstr>
    </vt:vector>
  </TitlesOfParts>
  <Company>Muscogee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Improvement  Plan Review  2018–2019</dc:title>
  <dc:creator>Nila Burt</dc:creator>
  <cp:lastModifiedBy>Smith Timothy S</cp:lastModifiedBy>
  <cp:revision>114</cp:revision>
  <cp:lastPrinted>2019-04-29T17:59:36Z</cp:lastPrinted>
  <dcterms:created xsi:type="dcterms:W3CDTF">2018-03-22T15:39:42Z</dcterms:created>
  <dcterms:modified xsi:type="dcterms:W3CDTF">2021-06-23T12:57:40Z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0x01010086DCA61A3C42F34FB0E40655D1A40A9C</vt:lpwstr>
  </property>
</Properties>
</file>